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Lst>
  <p:sldSz cy="5143500" cx="9144000"/>
  <p:notesSz cx="6858000" cy="9144000"/>
  <p:embeddedFontLst>
    <p:embeddedFont>
      <p:font typeface="Google Sans"/>
      <p:regular r:id="rId8"/>
      <p:bold r:id="rId9"/>
      <p:italic r:id="rId10"/>
      <p:boldItalic r:id="rId11"/>
    </p:embeddedFont>
    <p:embeddedFont>
      <p:font typeface="Open Sans"/>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GoogleSans-boldItalic.fntdata"/><Relationship Id="rId10" Type="http://schemas.openxmlformats.org/officeDocument/2006/relationships/font" Target="fonts/GoogleSans-italic.fntdata"/><Relationship Id="rId13" Type="http://schemas.openxmlformats.org/officeDocument/2006/relationships/font" Target="fonts/OpenSans-bold.fntdata"/><Relationship Id="rId12"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bold.fntdata"/><Relationship Id="rId15" Type="http://schemas.openxmlformats.org/officeDocument/2006/relationships/font" Target="fonts/OpenSans-boldItalic.fntdata"/><Relationship Id="rId14" Type="http://schemas.openxmlformats.org/officeDocument/2006/relationships/font" Target="fonts/Open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font" Target="fonts/GoogleSans-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b6b7f873a9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2b6b7f873a9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d">
  <p:cSld name="BLANK_1">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2" name="Google Shape;52;p13"/>
          <p:cNvSpPr/>
          <p:nvPr/>
        </p:nvSpPr>
        <p:spPr>
          <a:xfrm>
            <a:off x="0" y="329125"/>
            <a:ext cx="69300" cy="753000"/>
          </a:xfrm>
          <a:prstGeom prst="rect">
            <a:avLst/>
          </a:prstGeom>
          <a:solidFill>
            <a:srgbClr val="EA43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 name="Google Shape;53;p13"/>
          <p:cNvPicPr preferRelativeResize="0"/>
          <p:nvPr/>
        </p:nvPicPr>
        <p:blipFill>
          <a:blip r:embed="rId2">
            <a:alphaModFix/>
          </a:blip>
          <a:stretch>
            <a:fillRect/>
          </a:stretch>
        </p:blipFill>
        <p:spPr>
          <a:xfrm>
            <a:off x="8421700" y="4841325"/>
            <a:ext cx="464875" cy="15665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4"/>
          <p:cNvSpPr txBox="1"/>
          <p:nvPr/>
        </p:nvSpPr>
        <p:spPr>
          <a:xfrm>
            <a:off x="451450" y="3219525"/>
            <a:ext cx="2758200" cy="47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1900">
                <a:solidFill>
                  <a:srgbClr val="1967D2"/>
                </a:solidFill>
                <a:latin typeface="Google Sans"/>
                <a:ea typeface="Google Sans"/>
                <a:cs typeface="Google Sans"/>
                <a:sym typeface="Google Sans"/>
              </a:rPr>
              <a:t>Tomas Kratky</a:t>
            </a:r>
            <a:endParaRPr b="1" i="0" sz="1800" u="none" cap="none" strike="noStrike">
              <a:solidFill>
                <a:srgbClr val="1967D2"/>
              </a:solidFill>
              <a:latin typeface="Google Sans"/>
              <a:ea typeface="Google Sans"/>
              <a:cs typeface="Google Sans"/>
              <a:sym typeface="Google Sans"/>
            </a:endParaRPr>
          </a:p>
        </p:txBody>
      </p:sp>
      <p:sp>
        <p:nvSpPr>
          <p:cNvPr id="59" name="Google Shape;59;p14"/>
          <p:cNvSpPr txBox="1"/>
          <p:nvPr/>
        </p:nvSpPr>
        <p:spPr>
          <a:xfrm>
            <a:off x="323950" y="3614500"/>
            <a:ext cx="1501800" cy="1217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Age: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Education: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sz="1200">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Hometown: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Family: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Occupation:</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i="0" sz="1200" u="none" cap="none" strike="noStrike">
              <a:solidFill>
                <a:srgbClr val="000000"/>
              </a:solidFill>
              <a:latin typeface="Google Sans"/>
              <a:ea typeface="Google Sans"/>
              <a:cs typeface="Google Sans"/>
              <a:sym typeface="Google Sans"/>
            </a:endParaRPr>
          </a:p>
        </p:txBody>
      </p:sp>
      <p:sp>
        <p:nvSpPr>
          <p:cNvPr id="60" name="Google Shape;60;p14"/>
          <p:cNvSpPr txBox="1"/>
          <p:nvPr/>
        </p:nvSpPr>
        <p:spPr>
          <a:xfrm>
            <a:off x="1707850" y="3614500"/>
            <a:ext cx="1817400" cy="12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45 years old</a:t>
            </a:r>
            <a:endParaRPr i="0" sz="12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Pedagogical University (Mgr.)</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Brno</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Wife, 2 children</a:t>
            </a:r>
            <a:endParaRPr i="0" sz="12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Elementary school teacher</a:t>
            </a:r>
            <a:endParaRPr i="0" sz="1200" u="none" cap="none" strike="noStrike">
              <a:solidFill>
                <a:srgbClr val="000000"/>
              </a:solidFill>
              <a:latin typeface="Google Sans"/>
              <a:ea typeface="Google Sans"/>
              <a:cs typeface="Google Sans"/>
              <a:sym typeface="Google Sans"/>
            </a:endParaRPr>
          </a:p>
        </p:txBody>
      </p:sp>
      <p:sp>
        <p:nvSpPr>
          <p:cNvPr id="61" name="Google Shape;61;p14"/>
          <p:cNvSpPr txBox="1"/>
          <p:nvPr/>
        </p:nvSpPr>
        <p:spPr>
          <a:xfrm>
            <a:off x="3651375" y="461325"/>
            <a:ext cx="5035800" cy="90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1" lang="en" sz="1800" u="none" cap="none" strike="noStrike">
                <a:solidFill>
                  <a:srgbClr val="000000"/>
                </a:solidFill>
                <a:latin typeface="Google Sans"/>
                <a:ea typeface="Google Sans"/>
                <a:cs typeface="Google Sans"/>
                <a:sym typeface="Google Sans"/>
              </a:rPr>
              <a:t>“</a:t>
            </a:r>
            <a:r>
              <a:rPr i="1" lang="en" sz="1800">
                <a:latin typeface="Google Sans"/>
                <a:ea typeface="Google Sans"/>
                <a:cs typeface="Google Sans"/>
                <a:sym typeface="Google Sans"/>
              </a:rPr>
              <a:t>Learning is fun.“</a:t>
            </a:r>
            <a:endParaRPr i="1" sz="1800" u="none" cap="none" strike="noStrike">
              <a:solidFill>
                <a:srgbClr val="000000"/>
              </a:solidFill>
              <a:latin typeface="Google Sans"/>
              <a:ea typeface="Google Sans"/>
              <a:cs typeface="Google Sans"/>
              <a:sym typeface="Google Sans"/>
            </a:endParaRPr>
          </a:p>
        </p:txBody>
      </p:sp>
      <p:sp>
        <p:nvSpPr>
          <p:cNvPr id="62" name="Google Shape;62;p14"/>
          <p:cNvSpPr txBox="1"/>
          <p:nvPr/>
        </p:nvSpPr>
        <p:spPr>
          <a:xfrm>
            <a:off x="3651375" y="1285725"/>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600" u="none" cap="none" strike="noStrike">
                <a:solidFill>
                  <a:srgbClr val="196702"/>
                </a:solidFill>
                <a:latin typeface="Google Sans"/>
                <a:ea typeface="Google Sans"/>
                <a:cs typeface="Google Sans"/>
                <a:sym typeface="Google Sans"/>
              </a:rPr>
              <a:t>Goals</a:t>
            </a:r>
            <a:r>
              <a:rPr i="0" lang="en" sz="1500" u="none" cap="none" strike="noStrike">
                <a:solidFill>
                  <a:srgbClr val="000000"/>
                </a:solidFill>
                <a:latin typeface="Google Sans"/>
                <a:ea typeface="Google Sans"/>
                <a:cs typeface="Google Sans"/>
                <a:sym typeface="Google Sans"/>
              </a:rPr>
              <a:t> </a:t>
            </a:r>
            <a:endParaRPr i="0" sz="15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Time spent meaningful</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H</a:t>
            </a:r>
            <a:r>
              <a:rPr i="0" lang="en" sz="1100" u="none" cap="none" strike="noStrike">
                <a:solidFill>
                  <a:srgbClr val="000000"/>
                </a:solidFill>
                <a:latin typeface="Google Sans"/>
                <a:ea typeface="Google Sans"/>
                <a:cs typeface="Google Sans"/>
                <a:sym typeface="Google Sans"/>
              </a:rPr>
              <a:t>av</a:t>
            </a:r>
            <a:r>
              <a:rPr lang="en" sz="1100">
                <a:latin typeface="Google Sans"/>
                <a:ea typeface="Google Sans"/>
                <a:cs typeface="Google Sans"/>
                <a:sym typeface="Google Sans"/>
              </a:rPr>
              <a:t>ing</a:t>
            </a:r>
            <a:r>
              <a:rPr i="0" lang="en" sz="1100" u="none" cap="none" strike="noStrike">
                <a:solidFill>
                  <a:srgbClr val="000000"/>
                </a:solidFill>
                <a:latin typeface="Google Sans"/>
                <a:ea typeface="Google Sans"/>
                <a:cs typeface="Google Sans"/>
                <a:sym typeface="Google Sans"/>
              </a:rPr>
              <a:t> time for preparations for his lectures at school</a:t>
            </a:r>
            <a:endParaRPr i="0" sz="11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Spent </a:t>
            </a:r>
            <a:r>
              <a:rPr lang="en" sz="1100">
                <a:latin typeface="Google Sans"/>
                <a:ea typeface="Google Sans"/>
                <a:cs typeface="Google Sans"/>
                <a:sym typeface="Google Sans"/>
              </a:rPr>
              <a:t>family</a:t>
            </a:r>
            <a:r>
              <a:rPr lang="en" sz="1100">
                <a:latin typeface="Google Sans"/>
                <a:ea typeface="Google Sans"/>
                <a:cs typeface="Google Sans"/>
                <a:sym typeface="Google Sans"/>
              </a:rPr>
              <a:t> time</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To awaken interest in education in children</a:t>
            </a:r>
            <a:endParaRPr sz="1100">
              <a:latin typeface="Google Sans"/>
              <a:ea typeface="Google Sans"/>
              <a:cs typeface="Google Sans"/>
              <a:sym typeface="Google Sans"/>
            </a:endParaRPr>
          </a:p>
        </p:txBody>
      </p:sp>
      <p:sp>
        <p:nvSpPr>
          <p:cNvPr id="63" name="Google Shape;63;p14"/>
          <p:cNvSpPr txBox="1"/>
          <p:nvPr/>
        </p:nvSpPr>
        <p:spPr>
          <a:xfrm>
            <a:off x="5991125" y="1285713"/>
            <a:ext cx="29343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600" u="none" cap="none" strike="noStrike">
                <a:solidFill>
                  <a:srgbClr val="C5221F"/>
                </a:solidFill>
                <a:latin typeface="Google Sans"/>
                <a:ea typeface="Google Sans"/>
                <a:cs typeface="Google Sans"/>
                <a:sym typeface="Google Sans"/>
              </a:rPr>
              <a:t>Frustrations</a:t>
            </a:r>
            <a:r>
              <a:rPr b="1" i="0" lang="en" sz="1500" u="none" cap="none" strike="noStrike">
                <a:solidFill>
                  <a:schemeClr val="dk1"/>
                </a:solidFill>
                <a:latin typeface="Google Sans"/>
                <a:ea typeface="Google Sans"/>
                <a:cs typeface="Google Sans"/>
                <a:sym typeface="Google Sans"/>
              </a:rPr>
              <a:t> </a:t>
            </a:r>
            <a:endParaRPr b="1" i="0" sz="1500" u="none" cap="none" strike="noStrike">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“When I have no time for preparation for my lectures, I feel like I did not do everything I could.”</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“I do not want to tutoring so much, because I want to spend time with my </a:t>
            </a:r>
            <a:r>
              <a:rPr lang="en" sz="1100">
                <a:solidFill>
                  <a:schemeClr val="dk1"/>
                </a:solidFill>
                <a:latin typeface="Google Sans"/>
                <a:ea typeface="Google Sans"/>
                <a:cs typeface="Google Sans"/>
                <a:sym typeface="Google Sans"/>
              </a:rPr>
              <a:t>family.”</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“I do not want to have a profile on a social networks, because it could be misused as I am a teacher.”</a:t>
            </a:r>
            <a:endParaRPr sz="11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100" u="none" cap="none" strike="noStrike">
              <a:solidFill>
                <a:srgbClr val="000000"/>
              </a:solidFill>
              <a:latin typeface="Google Sans"/>
              <a:ea typeface="Google Sans"/>
              <a:cs typeface="Google Sans"/>
              <a:sym typeface="Google Sans"/>
            </a:endParaRPr>
          </a:p>
        </p:txBody>
      </p:sp>
      <p:sp>
        <p:nvSpPr>
          <p:cNvPr id="64" name="Google Shape;64;p14"/>
          <p:cNvSpPr txBox="1"/>
          <p:nvPr/>
        </p:nvSpPr>
        <p:spPr>
          <a:xfrm>
            <a:off x="3651375" y="3522400"/>
            <a:ext cx="5197800" cy="1401300"/>
          </a:xfrm>
          <a:prstGeom prst="rect">
            <a:avLst/>
          </a:prstGeom>
          <a:noFill/>
          <a:ln cap="flat" cmpd="sng" w="28575">
            <a:solidFill>
              <a:srgbClr val="FFD96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Tomas works as a teacher (Math, Geography) at primary school. After work he spends his time mostly with his wife and his 2 children. Tomas likes his work, he tutors time to time as well, but only </a:t>
            </a:r>
            <a:r>
              <a:rPr lang="en" sz="1200">
                <a:latin typeface="Google Sans"/>
                <a:ea typeface="Google Sans"/>
                <a:cs typeface="Google Sans"/>
                <a:sym typeface="Google Sans"/>
              </a:rPr>
              <a:t>occasionally</a:t>
            </a:r>
            <a:r>
              <a:rPr lang="en" sz="1200">
                <a:latin typeface="Google Sans"/>
                <a:ea typeface="Google Sans"/>
                <a:cs typeface="Google Sans"/>
                <a:sym typeface="Google Sans"/>
              </a:rPr>
              <a:t>, 2 hours per week at maximum. Tomas is very reliable person, who needs some time to prepare for individual tutoring. He never takes tutoring on the second day, this would frustrate him, that he had no time for preparation.</a:t>
            </a:r>
            <a:endParaRPr sz="1200">
              <a:latin typeface="Google Sans"/>
              <a:ea typeface="Google Sans"/>
              <a:cs typeface="Google Sans"/>
              <a:sym typeface="Google Sans"/>
            </a:endParaRPr>
          </a:p>
          <a:p>
            <a:pPr indent="0" lvl="0" marL="0" rtl="0" algn="l">
              <a:lnSpc>
                <a:spcPct val="115000"/>
              </a:lnSpc>
              <a:spcBef>
                <a:spcPts val="0"/>
              </a:spcBef>
              <a:spcAft>
                <a:spcPts val="0"/>
              </a:spcAft>
              <a:buClr>
                <a:schemeClr val="dk1"/>
              </a:buClr>
              <a:buSzPts val="1100"/>
              <a:buFont typeface="Arial"/>
              <a:buNone/>
            </a:pPr>
            <a:r>
              <a:t/>
            </a:r>
            <a:endParaRPr sz="1100">
              <a:solidFill>
                <a:srgbClr val="5F6368"/>
              </a:solidFill>
              <a:latin typeface="Open Sans"/>
              <a:ea typeface="Open Sans"/>
              <a:cs typeface="Open Sans"/>
              <a:sym typeface="Open Sans"/>
            </a:endParaRPr>
          </a:p>
          <a:p>
            <a:pPr indent="0" lvl="0" marL="0" marR="0" rtl="0" algn="l">
              <a:lnSpc>
                <a:spcPct val="100000"/>
              </a:lnSpc>
              <a:spcBef>
                <a:spcPts val="0"/>
              </a:spcBef>
              <a:spcAft>
                <a:spcPts val="0"/>
              </a:spcAft>
              <a:buClr>
                <a:srgbClr val="000000"/>
              </a:buClr>
              <a:buSzPts val="1400"/>
              <a:buFont typeface="Arial"/>
              <a:buNone/>
            </a:pPr>
            <a:r>
              <a:t/>
            </a:r>
            <a:endParaRPr sz="1200">
              <a:latin typeface="Google Sans"/>
              <a:ea typeface="Google Sans"/>
              <a:cs typeface="Google Sans"/>
              <a:sym typeface="Google Sans"/>
            </a:endParaRPr>
          </a:p>
        </p:txBody>
      </p:sp>
      <p:pic>
        <p:nvPicPr>
          <p:cNvPr id="65" name="Google Shape;65;p14"/>
          <p:cNvPicPr preferRelativeResize="0"/>
          <p:nvPr/>
        </p:nvPicPr>
        <p:blipFill rotWithShape="1">
          <a:blip r:embed="rId3">
            <a:alphaModFix/>
          </a:blip>
          <a:srcRect b="0" l="19478" r="0" t="0"/>
          <a:stretch/>
        </p:blipFill>
        <p:spPr>
          <a:xfrm>
            <a:off x="591049" y="461325"/>
            <a:ext cx="2934201" cy="25941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nvSpPr>
        <p:spPr>
          <a:xfrm>
            <a:off x="451450" y="3219525"/>
            <a:ext cx="2758200" cy="47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 sz="1900">
                <a:solidFill>
                  <a:srgbClr val="1967D2"/>
                </a:solidFill>
                <a:latin typeface="Google Sans"/>
                <a:ea typeface="Google Sans"/>
                <a:cs typeface="Google Sans"/>
                <a:sym typeface="Google Sans"/>
              </a:rPr>
              <a:t>Anna</a:t>
            </a:r>
            <a:r>
              <a:rPr b="1" lang="en" sz="1900">
                <a:solidFill>
                  <a:srgbClr val="1967D2"/>
                </a:solidFill>
                <a:latin typeface="Google Sans"/>
                <a:ea typeface="Google Sans"/>
                <a:cs typeface="Google Sans"/>
                <a:sym typeface="Google Sans"/>
              </a:rPr>
              <a:t> Studena</a:t>
            </a:r>
            <a:endParaRPr b="1" i="0" sz="1800" u="none" cap="none" strike="noStrike">
              <a:solidFill>
                <a:srgbClr val="1967D2"/>
              </a:solidFill>
              <a:latin typeface="Google Sans"/>
              <a:ea typeface="Google Sans"/>
              <a:cs typeface="Google Sans"/>
              <a:sym typeface="Google Sans"/>
            </a:endParaRPr>
          </a:p>
        </p:txBody>
      </p:sp>
      <p:sp>
        <p:nvSpPr>
          <p:cNvPr id="71" name="Google Shape;71;p15"/>
          <p:cNvSpPr txBox="1"/>
          <p:nvPr/>
        </p:nvSpPr>
        <p:spPr>
          <a:xfrm>
            <a:off x="323950" y="3614500"/>
            <a:ext cx="1501800" cy="12171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Age: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Education: </a:t>
            </a:r>
            <a:endParaRPr b="1" i="0" sz="12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b="1" lang="en" sz="1200">
                <a:latin typeface="Google Sans"/>
                <a:ea typeface="Google Sans"/>
                <a:cs typeface="Google Sans"/>
                <a:sym typeface="Google Sans"/>
              </a:rPr>
              <a:t>             </a:t>
            </a:r>
            <a:r>
              <a:rPr b="1" i="0" lang="en" sz="1200" u="none" cap="none" strike="noStrike">
                <a:solidFill>
                  <a:srgbClr val="000000"/>
                </a:solidFill>
                <a:latin typeface="Google Sans"/>
                <a:ea typeface="Google Sans"/>
                <a:cs typeface="Google Sans"/>
                <a:sym typeface="Google Sans"/>
              </a:rPr>
              <a:t>Hometown: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Family: </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rPr b="1" i="0" lang="en" sz="1200" u="none" cap="none" strike="noStrike">
                <a:solidFill>
                  <a:srgbClr val="000000"/>
                </a:solidFill>
                <a:latin typeface="Google Sans"/>
                <a:ea typeface="Google Sans"/>
                <a:cs typeface="Google Sans"/>
                <a:sym typeface="Google Sans"/>
              </a:rPr>
              <a:t>Occupation:</a:t>
            </a:r>
            <a:endParaRPr b="1" i="0" sz="1200" u="none" cap="none" strike="noStrike">
              <a:solidFill>
                <a:srgbClr val="000000"/>
              </a:solidFill>
              <a:latin typeface="Google Sans"/>
              <a:ea typeface="Google Sans"/>
              <a:cs typeface="Google Sans"/>
              <a:sym typeface="Google Sans"/>
            </a:endParaRPr>
          </a:p>
          <a:p>
            <a:pPr indent="0" lvl="0" marL="0" marR="0" rtl="0" algn="r">
              <a:lnSpc>
                <a:spcPct val="100000"/>
              </a:lnSpc>
              <a:spcBef>
                <a:spcPts val="0"/>
              </a:spcBef>
              <a:spcAft>
                <a:spcPts val="0"/>
              </a:spcAft>
              <a:buClr>
                <a:srgbClr val="000000"/>
              </a:buClr>
              <a:buSzPts val="1400"/>
              <a:buFont typeface="Arial"/>
              <a:buNone/>
            </a:pPr>
            <a:r>
              <a:t/>
            </a:r>
            <a:endParaRPr b="1" i="0" sz="1200" u="none" cap="none" strike="noStrike">
              <a:solidFill>
                <a:srgbClr val="000000"/>
              </a:solidFill>
              <a:latin typeface="Google Sans"/>
              <a:ea typeface="Google Sans"/>
              <a:cs typeface="Google Sans"/>
              <a:sym typeface="Google Sans"/>
            </a:endParaRPr>
          </a:p>
        </p:txBody>
      </p:sp>
      <p:sp>
        <p:nvSpPr>
          <p:cNvPr id="72" name="Google Shape;72;p15"/>
          <p:cNvSpPr txBox="1"/>
          <p:nvPr/>
        </p:nvSpPr>
        <p:spPr>
          <a:xfrm>
            <a:off x="1707850" y="3614500"/>
            <a:ext cx="1987800" cy="1217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36</a:t>
            </a:r>
            <a:r>
              <a:rPr lang="en" sz="1200">
                <a:latin typeface="Google Sans"/>
                <a:ea typeface="Google Sans"/>
                <a:cs typeface="Google Sans"/>
                <a:sym typeface="Google Sans"/>
              </a:rPr>
              <a:t> years old</a:t>
            </a:r>
            <a:endParaRPr i="0" sz="12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School of art and design</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chemeClr val="dk1"/>
              </a:buClr>
              <a:buSzPts val="1100"/>
              <a:buFont typeface="Arial"/>
              <a:buNone/>
            </a:pPr>
            <a:r>
              <a:rPr lang="en" sz="1200">
                <a:solidFill>
                  <a:schemeClr val="dk1"/>
                </a:solidFill>
                <a:latin typeface="Google Sans"/>
                <a:ea typeface="Google Sans"/>
                <a:cs typeface="Google Sans"/>
                <a:sym typeface="Google Sans"/>
              </a:rPr>
              <a:t>Olomouc</a:t>
            </a:r>
            <a:endParaRPr sz="12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Husband</a:t>
            </a:r>
            <a:r>
              <a:rPr lang="en" sz="1200">
                <a:latin typeface="Google Sans"/>
                <a:ea typeface="Google Sans"/>
                <a:cs typeface="Google Sans"/>
                <a:sym typeface="Google Sans"/>
              </a:rPr>
              <a:t>, 2 children</a:t>
            </a:r>
            <a:endParaRPr i="0" sz="1200" u="none" cap="none" strike="noStrike">
              <a:solidFill>
                <a:srgbClr val="000000"/>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works in a gallery</a:t>
            </a:r>
            <a:endParaRPr i="0" sz="1200" u="none" cap="none" strike="noStrike">
              <a:solidFill>
                <a:srgbClr val="000000"/>
              </a:solidFill>
              <a:latin typeface="Google Sans"/>
              <a:ea typeface="Google Sans"/>
              <a:cs typeface="Google Sans"/>
              <a:sym typeface="Google Sans"/>
            </a:endParaRPr>
          </a:p>
        </p:txBody>
      </p:sp>
      <p:sp>
        <p:nvSpPr>
          <p:cNvPr id="73" name="Google Shape;73;p15"/>
          <p:cNvSpPr txBox="1"/>
          <p:nvPr/>
        </p:nvSpPr>
        <p:spPr>
          <a:xfrm>
            <a:off x="3651375" y="461325"/>
            <a:ext cx="5035800" cy="908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i="1" lang="en" sz="1800" u="none" cap="none" strike="noStrike">
                <a:solidFill>
                  <a:srgbClr val="000000"/>
                </a:solidFill>
                <a:latin typeface="Google Sans"/>
                <a:ea typeface="Google Sans"/>
                <a:cs typeface="Google Sans"/>
                <a:sym typeface="Google Sans"/>
              </a:rPr>
              <a:t>“</a:t>
            </a:r>
            <a:r>
              <a:rPr i="1" lang="en" sz="1800">
                <a:solidFill>
                  <a:schemeClr val="dk1"/>
                </a:solidFill>
                <a:latin typeface="Google Sans"/>
                <a:ea typeface="Google Sans"/>
                <a:cs typeface="Google Sans"/>
                <a:sym typeface="Google Sans"/>
              </a:rPr>
              <a:t>Every day I have to face many different challenges because I am a mom of two</a:t>
            </a:r>
            <a:r>
              <a:rPr i="1" lang="en" sz="1800">
                <a:latin typeface="Google Sans"/>
                <a:ea typeface="Google Sans"/>
                <a:cs typeface="Google Sans"/>
                <a:sym typeface="Google Sans"/>
              </a:rPr>
              <a:t>.“</a:t>
            </a:r>
            <a:endParaRPr i="1" sz="1800" u="none" cap="none" strike="noStrike">
              <a:solidFill>
                <a:srgbClr val="000000"/>
              </a:solidFill>
              <a:latin typeface="Google Sans"/>
              <a:ea typeface="Google Sans"/>
              <a:cs typeface="Google Sans"/>
              <a:sym typeface="Google Sans"/>
            </a:endParaRPr>
          </a:p>
        </p:txBody>
      </p:sp>
      <p:sp>
        <p:nvSpPr>
          <p:cNvPr id="74" name="Google Shape;74;p15"/>
          <p:cNvSpPr txBox="1"/>
          <p:nvPr/>
        </p:nvSpPr>
        <p:spPr>
          <a:xfrm>
            <a:off x="3651375" y="1285725"/>
            <a:ext cx="25227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600" u="none" cap="none" strike="noStrike">
                <a:solidFill>
                  <a:srgbClr val="196702"/>
                </a:solidFill>
                <a:latin typeface="Google Sans"/>
                <a:ea typeface="Google Sans"/>
                <a:cs typeface="Google Sans"/>
                <a:sym typeface="Google Sans"/>
              </a:rPr>
              <a:t>Goals</a:t>
            </a:r>
            <a:r>
              <a:rPr i="0" lang="en" sz="1500" u="none" cap="none" strike="noStrike">
                <a:solidFill>
                  <a:srgbClr val="000000"/>
                </a:solidFill>
                <a:latin typeface="Google Sans"/>
                <a:ea typeface="Google Sans"/>
                <a:cs typeface="Google Sans"/>
                <a:sym typeface="Google Sans"/>
              </a:rPr>
              <a:t> </a:t>
            </a:r>
            <a:endParaRPr i="0" sz="15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Time spent </a:t>
            </a:r>
            <a:r>
              <a:rPr lang="en" sz="1100">
                <a:latin typeface="Google Sans"/>
                <a:ea typeface="Google Sans"/>
                <a:cs typeface="Google Sans"/>
                <a:sym typeface="Google Sans"/>
              </a:rPr>
              <a:t>effectively</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Clr>
                <a:srgbClr val="000000"/>
              </a:buClr>
              <a:buSzPts val="1100"/>
              <a:buFont typeface="Google Sans"/>
              <a:buChar char="●"/>
            </a:pPr>
            <a:r>
              <a:rPr lang="en" sz="1100">
                <a:latin typeface="Google Sans"/>
                <a:ea typeface="Google Sans"/>
                <a:cs typeface="Google Sans"/>
                <a:sym typeface="Google Sans"/>
              </a:rPr>
              <a:t>At least some time for myself</a:t>
            </a:r>
            <a:endParaRPr i="0" sz="1100" u="none" cap="none" strike="noStrike">
              <a:solidFill>
                <a:srgbClr val="000000"/>
              </a:solidFill>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Family to be happy</a:t>
            </a:r>
            <a:endParaRPr sz="1100">
              <a:latin typeface="Google Sans"/>
              <a:ea typeface="Google Sans"/>
              <a:cs typeface="Google Sans"/>
              <a:sym typeface="Google Sans"/>
            </a:endParaRPr>
          </a:p>
          <a:p>
            <a:pPr indent="-298450" lvl="0" marL="457200" marR="0" rtl="0" algn="l">
              <a:lnSpc>
                <a:spcPct val="100000"/>
              </a:lnSpc>
              <a:spcBef>
                <a:spcPts val="0"/>
              </a:spcBef>
              <a:spcAft>
                <a:spcPts val="0"/>
              </a:spcAft>
              <a:buSzPts val="1100"/>
              <a:buFont typeface="Google Sans"/>
              <a:buChar char="●"/>
            </a:pPr>
            <a:r>
              <a:rPr lang="en" sz="1100">
                <a:latin typeface="Google Sans"/>
                <a:ea typeface="Google Sans"/>
                <a:cs typeface="Google Sans"/>
                <a:sym typeface="Google Sans"/>
              </a:rPr>
              <a:t>“If there's anything I can do to make it easier, tell me, I will try it.”</a:t>
            </a:r>
            <a:endParaRPr sz="1100">
              <a:latin typeface="Google Sans"/>
              <a:ea typeface="Google Sans"/>
              <a:cs typeface="Google Sans"/>
              <a:sym typeface="Google Sans"/>
            </a:endParaRPr>
          </a:p>
        </p:txBody>
      </p:sp>
      <p:sp>
        <p:nvSpPr>
          <p:cNvPr id="75" name="Google Shape;75;p15"/>
          <p:cNvSpPr txBox="1"/>
          <p:nvPr/>
        </p:nvSpPr>
        <p:spPr>
          <a:xfrm>
            <a:off x="5991125" y="1285713"/>
            <a:ext cx="2934300" cy="1933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1" i="0" lang="en" sz="1600" u="none" cap="none" strike="noStrike">
                <a:solidFill>
                  <a:srgbClr val="C5221F"/>
                </a:solidFill>
                <a:latin typeface="Google Sans"/>
                <a:ea typeface="Google Sans"/>
                <a:cs typeface="Google Sans"/>
                <a:sym typeface="Google Sans"/>
              </a:rPr>
              <a:t>Frustrations</a:t>
            </a:r>
            <a:r>
              <a:rPr b="1" i="0" lang="en" sz="1500" u="none" cap="none" strike="noStrike">
                <a:solidFill>
                  <a:schemeClr val="dk1"/>
                </a:solidFill>
                <a:latin typeface="Google Sans"/>
                <a:ea typeface="Google Sans"/>
                <a:cs typeface="Google Sans"/>
                <a:sym typeface="Google Sans"/>
              </a:rPr>
              <a:t> </a:t>
            </a:r>
            <a:endParaRPr b="1" i="0" sz="1500" u="none" cap="none" strike="noStrike">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“Sometimes I am so tired, even to call tutors to find out the best one.”</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“I am not sure, if tutoring is always helpful.”</a:t>
            </a:r>
            <a:endParaRPr sz="1100">
              <a:solidFill>
                <a:schemeClr val="dk1"/>
              </a:solidFill>
              <a:latin typeface="Google Sans"/>
              <a:ea typeface="Google Sans"/>
              <a:cs typeface="Google Sans"/>
              <a:sym typeface="Google Sans"/>
            </a:endParaRPr>
          </a:p>
          <a:p>
            <a:pPr indent="-298450" lvl="0" marL="457200" marR="0" rtl="0" algn="l">
              <a:lnSpc>
                <a:spcPct val="10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“Sometimes I do not know how to organize time and place, it is difficult to organize days for two different children.” </a:t>
            </a:r>
            <a:endParaRPr sz="1100">
              <a:solidFill>
                <a:schemeClr val="dk1"/>
              </a:solidFill>
              <a:latin typeface="Google Sans"/>
              <a:ea typeface="Google Sans"/>
              <a:cs typeface="Google Sans"/>
              <a:sym typeface="Google Sans"/>
            </a:endParaRPr>
          </a:p>
          <a:p>
            <a:pPr indent="0" lvl="0" marL="0" marR="0" rtl="0" algn="l">
              <a:lnSpc>
                <a:spcPct val="100000"/>
              </a:lnSpc>
              <a:spcBef>
                <a:spcPts val="0"/>
              </a:spcBef>
              <a:spcAft>
                <a:spcPts val="0"/>
              </a:spcAft>
              <a:buClr>
                <a:srgbClr val="000000"/>
              </a:buClr>
              <a:buSzPts val="1400"/>
              <a:buFont typeface="Arial"/>
              <a:buNone/>
            </a:pPr>
            <a:r>
              <a:t/>
            </a:r>
            <a:endParaRPr i="0" sz="1100" u="none" cap="none" strike="noStrike">
              <a:solidFill>
                <a:srgbClr val="000000"/>
              </a:solidFill>
              <a:latin typeface="Google Sans"/>
              <a:ea typeface="Google Sans"/>
              <a:cs typeface="Google Sans"/>
              <a:sym typeface="Google Sans"/>
            </a:endParaRPr>
          </a:p>
        </p:txBody>
      </p:sp>
      <p:sp>
        <p:nvSpPr>
          <p:cNvPr id="76" name="Google Shape;76;p15"/>
          <p:cNvSpPr txBox="1"/>
          <p:nvPr/>
        </p:nvSpPr>
        <p:spPr>
          <a:xfrm>
            <a:off x="3651375" y="3522400"/>
            <a:ext cx="5197800" cy="1401300"/>
          </a:xfrm>
          <a:prstGeom prst="rect">
            <a:avLst/>
          </a:prstGeom>
          <a:noFill/>
          <a:ln cap="flat" cmpd="sng" w="28575">
            <a:solidFill>
              <a:srgbClr val="FFD966"/>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lang="en" sz="1200">
                <a:latin typeface="Google Sans"/>
                <a:ea typeface="Google Sans"/>
                <a:cs typeface="Google Sans"/>
                <a:sym typeface="Google Sans"/>
              </a:rPr>
              <a:t>Anna has two children, </a:t>
            </a:r>
            <a:r>
              <a:rPr lang="en" sz="1200">
                <a:latin typeface="Google Sans"/>
                <a:ea typeface="Google Sans"/>
                <a:cs typeface="Google Sans"/>
                <a:sym typeface="Google Sans"/>
              </a:rPr>
              <a:t>daughter</a:t>
            </a:r>
            <a:r>
              <a:rPr lang="en" sz="1200">
                <a:latin typeface="Google Sans"/>
                <a:ea typeface="Google Sans"/>
                <a:cs typeface="Google Sans"/>
                <a:sym typeface="Google Sans"/>
              </a:rPr>
              <a:t> 12 years old and son 7 years old. Anna works in a gallery, her husband is on the road every moment. She is very busy mum. Every day she cooks, spends time with </a:t>
            </a:r>
            <a:r>
              <a:rPr lang="en" sz="1200">
                <a:latin typeface="Google Sans"/>
                <a:ea typeface="Google Sans"/>
                <a:cs typeface="Google Sans"/>
                <a:sym typeface="Google Sans"/>
              </a:rPr>
              <a:t>children</a:t>
            </a:r>
            <a:r>
              <a:rPr lang="en" sz="1200">
                <a:latin typeface="Google Sans"/>
                <a:ea typeface="Google Sans"/>
                <a:cs typeface="Google Sans"/>
                <a:sym typeface="Google Sans"/>
              </a:rPr>
              <a:t> and husband, last but not least she is at gallery every day. Anna wants to relieve duties if it is possible. For example her daughter needs to spend more time with Math. Anna would like to get some tutoring for her, but only in case this would be helpful and in high quality.</a:t>
            </a:r>
            <a:endParaRPr sz="1200">
              <a:latin typeface="Google Sans"/>
              <a:ea typeface="Google Sans"/>
              <a:cs typeface="Google Sans"/>
              <a:sym typeface="Google Sans"/>
            </a:endParaRPr>
          </a:p>
        </p:txBody>
      </p:sp>
      <p:pic>
        <p:nvPicPr>
          <p:cNvPr id="77" name="Google Shape;77;p15"/>
          <p:cNvPicPr preferRelativeResize="0"/>
          <p:nvPr/>
        </p:nvPicPr>
        <p:blipFill>
          <a:blip r:embed="rId3">
            <a:alphaModFix/>
          </a:blip>
          <a:stretch>
            <a:fillRect/>
          </a:stretch>
        </p:blipFill>
        <p:spPr>
          <a:xfrm>
            <a:off x="650349" y="374875"/>
            <a:ext cx="2874901" cy="26506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